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1" r:id="rId14"/>
    <p:sldId id="272" r:id="rId15"/>
    <p:sldId id="273" r:id="rId16"/>
    <p:sldId id="274" r:id="rId17"/>
    <p:sldId id="267" r:id="rId18"/>
    <p:sldId id="268" r:id="rId19"/>
    <p:sldId id="269" r:id="rId20"/>
    <p:sldId id="270" r:id="rId21"/>
    <p:sldId id="275" r:id="rId22"/>
    <p:sldId id="276" r:id="rId23"/>
    <p:sldId id="277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114" autoAdjust="0"/>
  </p:normalViewPr>
  <p:slideViewPr>
    <p:cSldViewPr snapToGrid="0">
      <p:cViewPr varScale="1">
        <p:scale>
          <a:sx n="118" d="100"/>
          <a:sy n="118" d="100"/>
        </p:scale>
        <p:origin x="140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04572d03e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d04572d03e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안녕하세요 삼성 SDS 기업연계 프로젝트로 테스트 자동화 관리 프로젝트를 기획한 TMI 팀입니다.</a:t>
            </a:r>
            <a:endParaRPr sz="1800"/>
          </a:p>
        </p:txBody>
      </p:sp>
      <p:sp>
        <p:nvSpPr>
          <p:cNvPr id="128" name="Google Shape;128;gd04572d03e_2_75:notes"/>
          <p:cNvSpPr txBox="1">
            <a:spLocks noGrp="1"/>
          </p:cNvSpPr>
          <p:nvPr>
            <p:ph type="sldNum" idx="12"/>
          </p:nvPr>
        </p:nvSpPr>
        <p:spPr>
          <a:xfrm>
            <a:off x="3885142" y="8686006"/>
            <a:ext cx="2971800" cy="45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900"/>
              <a:t>1</a:t>
            </a:fld>
            <a:endParaRPr sz="9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04572d03e_2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 dirty="0">
                <a:solidFill>
                  <a:srgbClr val="2224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자코코는 자바에서 사용하는 코드 커버리지 오픈소스 라이브러리입니다</a:t>
            </a:r>
            <a:endParaRPr sz="950" dirty="0">
              <a:solidFill>
                <a:srgbClr val="2224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dirty="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sonarqube를 쓰면서 써 본 분도 있으실 거다.</a:t>
            </a:r>
            <a:r>
              <a:rPr lang="ko" sz="950" dirty="0">
                <a:solidFill>
                  <a:srgbClr val="2224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if(photos.isEmpty()) 같은 분기문이 한 번도 통과가 되지 않았을 때, 커버를 못하는 것입니다</a:t>
            </a:r>
            <a:endParaRPr sz="950" dirty="0">
              <a:solidFill>
                <a:srgbClr val="2224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자코코는 라인마다 체크하는 라인 커버리지, 분기마다 체크하는 브랜치 커버리지를 제공하고</a:t>
            </a:r>
            <a:endParaRPr sz="135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50" dirty="0">
                <a:solidFill>
                  <a:srgbClr val="2224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바이너리 커버리지 결과를 사람이 </a:t>
            </a:r>
            <a:r>
              <a:rPr lang="ko" sz="1350" b="1" dirty="0">
                <a:solidFill>
                  <a:srgbClr val="2224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읽기 좋은 형태의 </a:t>
            </a:r>
            <a:r>
              <a:rPr lang="ko" sz="950" dirty="0">
                <a:solidFill>
                  <a:srgbClr val="222426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html, SonarQube, DB로 연계가 가능한 csv, xml로 Report 저장이 가능하다는 특징이 있습니다.</a:t>
            </a:r>
            <a:endParaRPr sz="135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마지막으로 원하는 기준에 따라 커버리지 기준을 직접 설정이 가능하기 때문에 코드 커버리지를 쉽게 확인 및 관리가 가능하게 합니다</a:t>
            </a:r>
            <a:endParaRPr dirty="0"/>
          </a:p>
        </p:txBody>
      </p:sp>
      <p:sp>
        <p:nvSpPr>
          <p:cNvPr id="242" name="Google Shape;242;gd04572d03e_2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04572d03e_2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젠킨스는 자동화를 위한 오픈 소스입니다. 소스 코드 업로드 후, 테스트 실행, 테스트 결과 보고와 같은 업무를 자동화할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젠킨스는 각 개발부서별로 독립적으로 운영하는 것을 전제로 하고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부서에서 Repository로 소스 코드를 업로드할 때, Web hook을 통해서 또는 일정한 주기를 설정해서 trigger 신호를 젠킨스 서버에 보내게 되면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젠킨스는 소스 코드를 빌드하고, JaCoCo Report raw data를 데이터 서버로 전송해게 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젠킨스 서버 하나로 팀의 모든 프로젝트가 빌드되기 때문에 빠른 수행을 위해 세부 기능별 처리 단계를 구분하여 파이프라인을 구성할 계획입니다.</a:t>
            </a:r>
            <a:endParaRPr/>
          </a:p>
        </p:txBody>
      </p:sp>
      <p:sp>
        <p:nvSpPr>
          <p:cNvPr id="254" name="Google Shape;254;gd04572d03e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04572d03e_2_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Document로 프로젝트의 구조도, Sequence Diagram에 대해 설명드리겠습니다.</a:t>
            </a:r>
            <a:endParaRPr/>
          </a:p>
        </p:txBody>
      </p:sp>
      <p:sp>
        <p:nvSpPr>
          <p:cNvPr id="293" name="Google Shape;293;gd04572d03e_2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04572d03e_2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d04572d03e_2_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저희 Project의 Architecture를 설명해드리겠습니다.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전체 Flow를 먼저 말씀드리자면, 개발자가 Code를 작성하여 push를 하게 되면 Jenkins를 통해 DataServer로 테스트 결과에 대한 Raw Data를 전달하게 되고, MongoDB에 저장하게 됩니다.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Main Server에서는 MongoDB에 저장되어있는 Raw Data를 정제하여 Report형태로 가공하여 MySQL에 저장하게 됩니다.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저장된 Report는 Nginx를 통해 배포된 웹페이지를 통하여 볼 수 있고, 날짜별로 검색이 가능하게 됩니다.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자세한 부분은 아래 Sequence Diagram에서 설명드리겠습니다.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추가로 저희가 AWS와 DB를 두개로 나뉘어 쓰는 이유. 궁금하시죠?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</a:rPr>
              <a:t>저희의 프로젝트 Architecture는 삼성 SDS 현업에서 직접 이뤄지고 있는 테스트 자동화 Architecture의 일부분을 모방하여 제작하였습니다.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</a:rPr>
              <a:t>저희도 두 가지의 DB를 쓰는 이유가 궁금했는데요.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</a:rPr>
              <a:t>현업에서는 Test 자동화를 하는 양이 하루에 적게는 수천건, 많게는 수만건을 한다고 합니다. 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</a:rPr>
              <a:t>따라서 Data Server에서 Raw Data에 대해 많은 양을 저장하는것이 불가피하고, 대량의 Data에 대한 검색속도가 빨라야 하게 됩니다. 이런 두 가지 측면에서 MongoDB를 대량의 Data저장 용도로 활용한다고 하네요.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900" dirty="0">
                <a:solidFill>
                  <a:schemeClr val="dk1"/>
                </a:solidFill>
              </a:rPr>
              <a:t>Main Server에서는 Report를 저장하고 사용자에게 보여주어야합니다. MySQL은 MongoDB보다 상대적으로 데이터의 유실률이 현격히 적고, 데이터의 신뢰성이 높아 MainServer에서의 DB로 적당하다고 합니다.</a:t>
            </a:r>
            <a:endParaRPr sz="900" dirty="0"/>
          </a:p>
        </p:txBody>
      </p:sp>
      <p:sp>
        <p:nvSpPr>
          <p:cNvPr id="304" name="Google Shape;304;gd04572d03e_2_259:notes"/>
          <p:cNvSpPr txBox="1">
            <a:spLocks noGrp="1"/>
          </p:cNvSpPr>
          <p:nvPr>
            <p:ph type="sldNum" idx="12"/>
          </p:nvPr>
        </p:nvSpPr>
        <p:spPr>
          <a:xfrm>
            <a:off x="3885142" y="8686006"/>
            <a:ext cx="2971800" cy="45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900"/>
              <a:t>13</a:t>
            </a:fld>
            <a:endParaRPr sz="9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04572d03e_2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개발자는 Github를 통해 형상관리를 하게 됩니다.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개발자가 Master or Default branch에 push를 하게 되면 Jenkins에서 플러그인을 통해 push한 테스트 코드에 대한 결과와 리포트를 Data Server로 전달하게 됩니다.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Data Server에서는 전달받은 데이터를 MongoDB에 저장하게 됩니다.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 이후에 데이터를 정제하기 위해 Main Server에서 raw data를 정제하여 Mysql에 저장하게 됩니다.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900">
              <a:solidFill>
                <a:schemeClr val="dk1"/>
              </a:solidFill>
            </a:endParaRPr>
          </a:p>
        </p:txBody>
      </p:sp>
      <p:sp>
        <p:nvSpPr>
          <p:cNvPr id="311" name="Google Shape;311;gd04572d03e_2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04572d03e_2_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개발자는 웹 페이지에서 Mysql에 저장된 정제된 테스트 및 커버리지 데이터를 조회할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개발자가 시간 혹은 프로젝트 이름으로 검색을 하면 원하는 리포트를 조회 할 수 있게됩니다.</a:t>
            </a:r>
            <a:endParaRPr/>
          </a:p>
        </p:txBody>
      </p:sp>
      <p:sp>
        <p:nvSpPr>
          <p:cNvPr id="318" name="Google Shape;318;gd04572d03e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04572d03e_2_2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페이지는 프로젝트 리스트 페이지입니다.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우상단에 로그인 상태를 확인할 수 있고, Create Project를 통해 새로운 프로젝트를 추가할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추가된 프로젝트는 리스트 형태로 ID, 제목, 설명 등을 확인할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프로젝트를 클릭하면 상세 페이지로 이동할 수 있습니다.</a:t>
            </a:r>
            <a:endParaRPr/>
          </a:p>
        </p:txBody>
      </p:sp>
      <p:sp>
        <p:nvSpPr>
          <p:cNvPr id="265" name="Google Shape;265;gd04572d03e_2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04572d03e_2_2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상세 페이지에서는 해당 프로젝트에 속해있는 테스트 Job에 대해서 확인할 수 있고, </a:t>
            </a:r>
            <a:r>
              <a:rPr lang="ko">
                <a:solidFill>
                  <a:schemeClr val="dk1"/>
                </a:solidFill>
              </a:rPr>
              <a:t>Create Test Job 버튼을 통해 새로운 테스트 잡을 추가할 수도 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Total Summary를 통해 프로젝트에 속한 전체 테스트를 다양한 그래프를 통해 요약해서 볼 수 있고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각 테스트 잡 별로 다양한 수치를 확인할 수 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각 테스트 잡을 누르게 되면 테스트 잡 상세 페이지로 이동할 수 있습니다.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2" name="Google Shape;272;gd04572d03e_2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04572d03e_2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프로젝트에 상관없이 모든 테스트 잡을 한 눈에 볼 수 있는 리스트 페이지도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페이지에서는 사용자가 생성한 모든 테스트 잡을 확인할 수 있으며 해당 테스트 잡을 누를 경우에도 역시 테스트 잡 상세 페이지로 이동하게 됩니다.</a:t>
            </a:r>
            <a:endParaRPr/>
          </a:p>
        </p:txBody>
      </p:sp>
      <p:sp>
        <p:nvSpPr>
          <p:cNvPr id="279" name="Google Shape;279;gd04572d03e_2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04572d03e_2_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단일 테스트 상세 페이지 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테스트 잡의 전체 이력을 확인할 수 있고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테스트 이력 별 pass, fail, error, skip 등의 결과와 log를 조회할 수 있습니다.</a:t>
            </a:r>
            <a:endParaRPr/>
          </a:p>
        </p:txBody>
      </p:sp>
      <p:sp>
        <p:nvSpPr>
          <p:cNvPr id="286" name="Google Shape;286;gd04572d03e_2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04572d03e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d04572d03e_2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발표는 프로젝트 소개부터 향후 계획 순으로 진행하겠습니다.</a:t>
            </a:r>
            <a:endParaRPr sz="900" dirty="0"/>
          </a:p>
        </p:txBody>
      </p:sp>
      <p:sp>
        <p:nvSpPr>
          <p:cNvPr id="138" name="Google Shape;138;gd04572d03e_2_85:notes"/>
          <p:cNvSpPr txBox="1">
            <a:spLocks noGrp="1"/>
          </p:cNvSpPr>
          <p:nvPr>
            <p:ph type="sldNum" idx="12"/>
          </p:nvPr>
        </p:nvSpPr>
        <p:spPr>
          <a:xfrm>
            <a:off x="3885142" y="8686006"/>
            <a:ext cx="2971800" cy="45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900"/>
              <a:t>2</a:t>
            </a:fld>
            <a:endParaRPr sz="9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04572d03e_2_2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향후 계획으로 저희가 세운 마일스톤과 저희 프로젝트에 대한 질문을 받고 발표 마무리하겠습니다.</a:t>
            </a:r>
            <a:endParaRPr/>
          </a:p>
        </p:txBody>
      </p:sp>
      <p:sp>
        <p:nvSpPr>
          <p:cNvPr id="327" name="Google Shape;327;gd04572d03e_2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04572d03e_2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저희의 1주차 부터 6주차 까지 개발 계획입니다!</a:t>
            </a:r>
            <a:endParaRPr/>
          </a:p>
        </p:txBody>
      </p:sp>
      <p:sp>
        <p:nvSpPr>
          <p:cNvPr id="337" name="Google Shape;337;gd04572d03e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d04572d03e_2_2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감사합니다. </a:t>
            </a:r>
            <a:endParaRPr/>
          </a:p>
        </p:txBody>
      </p:sp>
      <p:sp>
        <p:nvSpPr>
          <p:cNvPr id="344" name="Google Shape;344;gd04572d03e_2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04572d03e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d04572d03e_2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먼저 프로젝트 소개입니다.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주제 선정 이유, 자동화 시스템의 필요성, 프로젝트 기획, 사용 기술 스택 순으로 말씀드리겠습니다.</a:t>
            </a:r>
            <a:endParaRPr sz="900"/>
          </a:p>
        </p:txBody>
      </p:sp>
      <p:sp>
        <p:nvSpPr>
          <p:cNvPr id="163" name="Google Shape;163;gd04572d03e_2_109:notes"/>
          <p:cNvSpPr txBox="1">
            <a:spLocks noGrp="1"/>
          </p:cNvSpPr>
          <p:nvPr>
            <p:ph type="sldNum" idx="12"/>
          </p:nvPr>
        </p:nvSpPr>
        <p:spPr>
          <a:xfrm>
            <a:off x="3885142" y="8686006"/>
            <a:ext cx="2971800" cy="45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900"/>
              <a:t>3</a:t>
            </a:fld>
            <a:endParaRPr sz="9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04572d03e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d04572d03e_2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테스트를 자동화한다는 것을 들어보신 적 있으신가요?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저희도 이번 기업연계 프로젝트를 하면서 어렴풋이만 </a:t>
            </a:r>
            <a:r>
              <a:rPr lang="ko" sz="1200" dirty="0" smtClean="0"/>
              <a:t>알</a:t>
            </a:r>
            <a:r>
              <a:rPr lang="ko-KR" altLang="en-US" sz="1200" dirty="0" smtClean="0"/>
              <a:t>고 있</a:t>
            </a:r>
            <a:r>
              <a:rPr lang="ko" sz="1200" dirty="0" smtClean="0"/>
              <a:t>던 </a:t>
            </a:r>
            <a:r>
              <a:rPr lang="ko" sz="1200" dirty="0"/>
              <a:t>테스트 자동화를 제대로 알 수 있게 되었는데요.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테스트 자동화란, 서비스 배포 이전의 테스트 코드 개발부터 수행, 커버리지 측정 등 테스트 과정 일</a:t>
            </a:r>
            <a:r>
              <a:rPr lang="ko" sz="1200" dirty="0">
                <a:solidFill>
                  <a:schemeClr val="dk1"/>
                </a:solidFill>
                <a:highlight>
                  <a:srgbClr val="FFFFFF"/>
                </a:highlight>
              </a:rPr>
              <a:t>부 또는 전체를 수작업이 아닌 자동화된 프로그램을 통해서 수행하는 기법입니다.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취준생인 저희가 어느 기업에 취업을 하던지 현업에서는 이런 테스트 자동화를 거치고 난 후에 배포가 이뤄지게 된다고 하네요.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삼성 SDS에서도 이 점을 알고, 현업에서 배우기 전, 취준생이 경험하고 학습하여 적용할 수 있는 기회가 있으면 좋을것 같아 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테스트 자동화라는 주제를 선정해주셨고, 저희는 이 프로젝트를 통해 CI/CD 배포 자동화, 코드 커버리지에 대해서 알 수 있게 되었습니다.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</p:txBody>
      </p:sp>
      <p:sp>
        <p:nvSpPr>
          <p:cNvPr id="174" name="Google Shape;174;gd04572d03e_2_119:notes"/>
          <p:cNvSpPr txBox="1">
            <a:spLocks noGrp="1"/>
          </p:cNvSpPr>
          <p:nvPr>
            <p:ph type="sldNum" idx="12"/>
          </p:nvPr>
        </p:nvSpPr>
        <p:spPr>
          <a:xfrm>
            <a:off x="3885142" y="8686006"/>
            <a:ext cx="2971800" cy="45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900"/>
              <a:t>4</a:t>
            </a:fld>
            <a:endParaRPr sz="9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04572d03e_2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앞서 말씀드렸던 자동화 시스템. 현업에서는 어떻게 쓰일까요?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우선 개발팀의 입장에서는 팀에서 관리하는 프로젝트의 상세 테스트 이력을 통해 버그를 잡아내고 코드 커버리지를 높여 SW 품질을 향상할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프로젝트를 관리하는 관리자의 입장에서는 프로젝트의 전체 코드 커버리지 현황, 테스트 이력에 대해서 한 눈에 파악할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나아가 경영진의 입장에서는 전사의 모든 프로젝트와 각각의 테스트를 한눈에 파악하는 것이 가능하게 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d04572d03e_2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04572d03e_2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저희 프로젝트에서 사용되는 기술 스택입니다.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Frontend는 React.js를 사용하여 개발을 진행하고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Backend는 Spring Boot를 사용하여 개발하고, 데이터베이스로는 Mysql, MongoDB를 사용하여 진행합니다.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프로젝트는 GitLab을 통해 가져오고 Jenkins를 통해 테스트를 진행합니다.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Server로는 AWS서버 내에서 Docker를 통해 개발을 진행합니다.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자세한 사항은 다음으로 나오는 페이지에서 설명드리겠습니다.</a:t>
            </a:r>
            <a:endParaRPr/>
          </a:p>
        </p:txBody>
      </p:sp>
      <p:sp>
        <p:nvSpPr>
          <p:cNvPr id="193" name="Google Shape;193;gd04572d03e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04572d03e_2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다음으로 보여드릴 부분은 저희가 </a:t>
            </a:r>
            <a:r>
              <a:rPr lang="ko" dirty="0" smtClean="0"/>
              <a:t>구현</a:t>
            </a:r>
            <a:r>
              <a:rPr lang="ko-KR" altLang="en-US" dirty="0" smtClean="0"/>
              <a:t>해야하는 필수</a:t>
            </a:r>
            <a:r>
              <a:rPr lang="ko" dirty="0" smtClean="0"/>
              <a:t> 기능</a:t>
            </a:r>
            <a:r>
              <a:rPr lang="ko-KR" altLang="en-US" dirty="0" smtClean="0"/>
              <a:t>인 단위 테스트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 커버리지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테스트 자동화를 소개해 드리겠습니다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200" name="Google Shape;200;gd04572d03e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04572d03e_2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저희의 필수 구현 기능입니다.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단위테스트는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소스코드의 각 모듈이 의도된 대로 정확히 작동하는지 검증하기 위해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모든 함수와 메소드에 대한 테스트케이스를 작성하는 절차입니다.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 커버리지는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앞서 작성한 테스트 케이스가 얼마나 충족되었는지를 나타내는 지표입니다.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테스트를 진행 했을때  ‘코드 자체가 얼마나 실행되었느냐’는 것을 수치를 통해 확인할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자동화란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앞선 단위 테스트를 통해 산출된 코드 커버리지 데이터를 서버에 보내고 저장하는 절차를 자동으로 수행할 수 있게 해주는 기능입니다.</a:t>
            </a:r>
            <a:endParaRPr/>
          </a:p>
        </p:txBody>
      </p:sp>
      <p:sp>
        <p:nvSpPr>
          <p:cNvPr id="210" name="Google Shape;210;gd04572d03e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04572d03e_2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저희 프로젝트에서 사용 할 단위테스트 툴은 JUnit(제이유닛)입니다.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JUnit은 Java 언어용 단위테스트 프레임워크 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JUnit의 특징으로는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Assert 문을 이용해 테스트 케이스의 수행 결과를 판별 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어노테이션으로 간결하게 작성을 지원합니다.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또한, Test메서드 호출마다 새로운 인스턴스로 독립적인 테스트가 가능하다는 특징이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d04572d03e_2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7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7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R="0" lvl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�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�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8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1.png"/><Relationship Id="rId4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1.png"/><Relationship Id="rId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1.png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9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28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2796" y="2561905"/>
            <a:ext cx="3085714" cy="8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7872" y="1355569"/>
            <a:ext cx="6073352" cy="91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32791" y="2166963"/>
            <a:ext cx="5745723" cy="1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79449" y="3544068"/>
            <a:ext cx="3364776" cy="88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67620" y="4799287"/>
            <a:ext cx="2695704" cy="275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 descr="https://lh3.googleusercontent.com/i9cZxJ1it0b7XqRt8nh1AisrQCmS2FymnQ4_gfGjAlEA_LsSbIIL8zqWLiyB8GgN3Sj6me9-copyWAEJAUlUfC0lFBS7bpTx-X4QijoG6YWvVb4v6d9R-_kqElU1Lr2lPh2uNbr_0J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399" y="1090168"/>
            <a:ext cx="4038600" cy="31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 descr="https://lh6.googleusercontent.com/gsTou_uC_oY2vC0W4HoIuTbHaTmDMGzT-CTRP4RDVedDFnta9jQOqD4P7bFk5hN7xVLtVlGUeyk-8GPVJldZtUy4_CM7PvX3QXxQiLrsXbr-7guseiO0t1GRFLU3kVqtFcpswg0r6cU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6000" y="1871166"/>
            <a:ext cx="3984549" cy="3033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8400" y="2148224"/>
            <a:ext cx="2715250" cy="5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8400" y="2964100"/>
            <a:ext cx="2715250" cy="51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08400" y="3762125"/>
            <a:ext cx="2715252" cy="5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 rotWithShape="1">
          <a:blip r:embed="rId9">
            <a:alphaModFix/>
          </a:blip>
          <a:srcRect t="18783" b="-1"/>
          <a:stretch/>
        </p:blipFill>
        <p:spPr>
          <a:xfrm>
            <a:off x="3417460" y="12192"/>
            <a:ext cx="2307936" cy="61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988528" y="461109"/>
            <a:ext cx="1165800" cy="4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 descr="https://lh3.googleusercontent.com/N3lckLFTfrqyYD91hsPu-wt59PQqB3Wa8SBknyJ4CtFyUoB67yLsInoS3aYCl8VOO9tSamuqRNGFVEV2JhopcqPl3PiAJnMvFo75tVYH3lrKDTwgtTEs9dwstkWgQIxNA5MO0994CH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000" y="1479389"/>
            <a:ext cx="5372100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5200" y="1859399"/>
            <a:ext cx="3001675" cy="5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7913" y="2800313"/>
            <a:ext cx="2976238" cy="5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77925" y="3741250"/>
            <a:ext cx="3027551" cy="5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5"/>
          <p:cNvPicPr preferRelativeResize="0"/>
          <p:nvPr/>
        </p:nvPicPr>
        <p:blipFill rotWithShape="1">
          <a:blip r:embed="rId8">
            <a:alphaModFix/>
          </a:blip>
          <a:srcRect t="10288"/>
          <a:stretch/>
        </p:blipFill>
        <p:spPr>
          <a:xfrm>
            <a:off x="3423778" y="48768"/>
            <a:ext cx="2295300" cy="5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778578" y="496930"/>
            <a:ext cx="1296050" cy="4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6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7460" y="-84919"/>
            <a:ext cx="9488329" cy="569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1429" y="380952"/>
            <a:ext cx="4190476" cy="5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1429" y="380952"/>
            <a:ext cx="4190476" cy="4380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1097" y="776035"/>
            <a:ext cx="2301582" cy="146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71429" y="2509452"/>
            <a:ext cx="4190476" cy="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08287" y="2779730"/>
            <a:ext cx="2193419" cy="120185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1"/>
          <p:cNvPicPr preferRelativeResize="0"/>
          <p:nvPr/>
        </p:nvPicPr>
        <p:blipFill rotWithShape="1">
          <a:blip r:embed="rId4">
            <a:alphaModFix/>
          </a:blip>
          <a:srcRect l="48653"/>
          <a:stretch/>
        </p:blipFill>
        <p:spPr>
          <a:xfrm>
            <a:off x="3160758" y="66781"/>
            <a:ext cx="2821339" cy="77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" y="1085850"/>
            <a:ext cx="6972300" cy="3893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2"/>
          <p:cNvPicPr preferRelativeResize="0"/>
          <p:nvPr/>
        </p:nvPicPr>
        <p:blipFill rotWithShape="1">
          <a:blip r:embed="rId4">
            <a:alphaModFix/>
          </a:blip>
          <a:srcRect l="32833"/>
          <a:stretch/>
        </p:blipFill>
        <p:spPr>
          <a:xfrm>
            <a:off x="2695459" y="66781"/>
            <a:ext cx="3751938" cy="77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53" y="1426911"/>
            <a:ext cx="7222637" cy="30803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3" descr="docs/Sequence Diagram/Report Select.png"/>
          <p:cNvSpPr/>
          <p:nvPr/>
        </p:nvSpPr>
        <p:spPr>
          <a:xfrm>
            <a:off x="77788" y="-72232"/>
            <a:ext cx="152400" cy="15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3" descr="docs/Sequence Diagram/Report Select.png"/>
          <p:cNvSpPr/>
          <p:nvPr/>
        </p:nvSpPr>
        <p:spPr>
          <a:xfrm>
            <a:off x="153988" y="3969"/>
            <a:ext cx="152400" cy="15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065" y="1708515"/>
            <a:ext cx="5800725" cy="2762250"/>
          </a:xfrm>
          <a:prstGeom prst="rect">
            <a:avLst/>
          </a:prstGeom>
        </p:spPr>
      </p:pic>
      <p:pic>
        <p:nvPicPr>
          <p:cNvPr id="8" name="Google Shape;314;p42"/>
          <p:cNvPicPr preferRelativeResize="0"/>
          <p:nvPr/>
        </p:nvPicPr>
        <p:blipFill rotWithShape="1">
          <a:blip r:embed="rId5">
            <a:alphaModFix/>
          </a:blip>
          <a:srcRect l="32833"/>
          <a:stretch/>
        </p:blipFill>
        <p:spPr>
          <a:xfrm>
            <a:off x="2695459" y="66781"/>
            <a:ext cx="3751938" cy="776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 rotWithShape="1">
          <a:blip r:embed="rId4">
            <a:alphaModFix/>
          </a:blip>
          <a:srcRect l="52097"/>
          <a:stretch/>
        </p:blipFill>
        <p:spPr>
          <a:xfrm>
            <a:off x="3296583" y="141149"/>
            <a:ext cx="2549690" cy="76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 descr="https://cdn.discordapp.com/attachments/831338384281567284/834649208124211220/unknown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400" y="971550"/>
            <a:ext cx="7510073" cy="3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2088" y="1010500"/>
            <a:ext cx="4578670" cy="39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68;p36"/>
          <p:cNvPicPr preferRelativeResize="0"/>
          <p:nvPr/>
        </p:nvPicPr>
        <p:blipFill rotWithShape="1">
          <a:blip r:embed="rId5">
            <a:alphaModFix/>
          </a:blip>
          <a:srcRect l="52097"/>
          <a:stretch/>
        </p:blipFill>
        <p:spPr>
          <a:xfrm>
            <a:off x="3296583" y="141149"/>
            <a:ext cx="2549690" cy="769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8" descr="https://cdn.discordapp.com/attachments/831338384281567284/834649247055872000/unknow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1029" y="1112700"/>
            <a:ext cx="6400800" cy="3771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68;p36"/>
          <p:cNvPicPr preferRelativeResize="0"/>
          <p:nvPr/>
        </p:nvPicPr>
        <p:blipFill rotWithShape="1">
          <a:blip r:embed="rId5">
            <a:alphaModFix/>
          </a:blip>
          <a:srcRect l="52097"/>
          <a:stretch/>
        </p:blipFill>
        <p:spPr>
          <a:xfrm>
            <a:off x="3296583" y="141149"/>
            <a:ext cx="2549690" cy="769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888" y="1026576"/>
            <a:ext cx="5528216" cy="39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68;p36"/>
          <p:cNvPicPr preferRelativeResize="0"/>
          <p:nvPr/>
        </p:nvPicPr>
        <p:blipFill rotWithShape="1">
          <a:blip r:embed="rId5">
            <a:alphaModFix/>
          </a:blip>
          <a:srcRect l="52097"/>
          <a:stretch/>
        </p:blipFill>
        <p:spPr>
          <a:xfrm>
            <a:off x="3296583" y="141149"/>
            <a:ext cx="2549690" cy="769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26"/>
          <p:cNvGrpSpPr/>
          <p:nvPr/>
        </p:nvGrpSpPr>
        <p:grpSpPr>
          <a:xfrm>
            <a:off x="0" y="-1051391"/>
            <a:ext cx="9142857" cy="3131345"/>
            <a:chOff x="0" y="-2102781"/>
            <a:chExt cx="18285713" cy="6262690"/>
          </a:xfrm>
        </p:grpSpPr>
        <p:pic>
          <p:nvPicPr>
            <p:cNvPr id="141" name="Google Shape;141;p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-2077385"/>
              <a:ext cx="18285713" cy="62372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-2102781"/>
              <a:ext cx="18285713" cy="62626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4" name="Google Shape;144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67080" y="338096"/>
            <a:ext cx="1729760" cy="5142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그룹 1004"/>
          <p:cNvGrpSpPr/>
          <p:nvPr/>
        </p:nvGrpSpPr>
        <p:grpSpPr>
          <a:xfrm>
            <a:off x="408825" y="1142696"/>
            <a:ext cx="8382136" cy="3593117"/>
            <a:chOff x="817649" y="2285391"/>
            <a:chExt cx="16764271" cy="7186233"/>
          </a:xfrm>
        </p:grpSpPr>
        <p:pic>
          <p:nvPicPr>
            <p:cNvPr id="89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7649" y="2285391"/>
              <a:ext cx="16764271" cy="7186233"/>
            </a:xfrm>
            <a:prstGeom prst="rect">
              <a:avLst/>
            </a:prstGeom>
          </p:spPr>
        </p:pic>
      </p:grpSp>
      <p:pic>
        <p:nvPicPr>
          <p:cNvPr id="90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2544" y="1603749"/>
            <a:ext cx="1479201" cy="342849"/>
          </a:xfrm>
          <a:prstGeom prst="rect">
            <a:avLst/>
          </a:prstGeom>
        </p:spPr>
      </p:pic>
      <p:grpSp>
        <p:nvGrpSpPr>
          <p:cNvPr id="91" name="그룹 1005"/>
          <p:cNvGrpSpPr/>
          <p:nvPr/>
        </p:nvGrpSpPr>
        <p:grpSpPr>
          <a:xfrm>
            <a:off x="741116" y="1473921"/>
            <a:ext cx="3444753" cy="57969"/>
            <a:chOff x="1482232" y="2947841"/>
            <a:chExt cx="6889506" cy="115938"/>
          </a:xfrm>
        </p:grpSpPr>
        <p:pic>
          <p:nvPicPr>
            <p:cNvPr id="92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2232" y="2947841"/>
              <a:ext cx="6889506" cy="115938"/>
            </a:xfrm>
            <a:prstGeom prst="rect">
              <a:avLst/>
            </a:prstGeom>
          </p:spPr>
        </p:pic>
      </p:grpSp>
      <p:pic>
        <p:nvPicPr>
          <p:cNvPr id="93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2496" y="1939772"/>
            <a:ext cx="1762701" cy="921883"/>
          </a:xfrm>
          <a:prstGeom prst="rect">
            <a:avLst/>
          </a:prstGeom>
        </p:spPr>
      </p:pic>
      <p:grpSp>
        <p:nvGrpSpPr>
          <p:cNvPr id="94" name="그룹 1006"/>
          <p:cNvGrpSpPr/>
          <p:nvPr/>
        </p:nvGrpSpPr>
        <p:grpSpPr>
          <a:xfrm>
            <a:off x="741116" y="1473921"/>
            <a:ext cx="3444753" cy="57969"/>
            <a:chOff x="1482232" y="2947841"/>
            <a:chExt cx="6889506" cy="115938"/>
          </a:xfrm>
        </p:grpSpPr>
        <p:pic>
          <p:nvPicPr>
            <p:cNvPr id="95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2232" y="2947841"/>
              <a:ext cx="6889506" cy="115938"/>
            </a:xfrm>
            <a:prstGeom prst="rect">
              <a:avLst/>
            </a:prstGeom>
          </p:spPr>
        </p:pic>
      </p:grpSp>
      <p:pic>
        <p:nvPicPr>
          <p:cNvPr id="96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2544" y="3204768"/>
            <a:ext cx="1129497" cy="342849"/>
          </a:xfrm>
          <a:prstGeom prst="rect">
            <a:avLst/>
          </a:prstGeom>
        </p:spPr>
      </p:pic>
      <p:grpSp>
        <p:nvGrpSpPr>
          <p:cNvPr id="97" name="그룹 1007"/>
          <p:cNvGrpSpPr/>
          <p:nvPr/>
        </p:nvGrpSpPr>
        <p:grpSpPr>
          <a:xfrm>
            <a:off x="741116" y="3074943"/>
            <a:ext cx="3444753" cy="57969"/>
            <a:chOff x="1482232" y="6149886"/>
            <a:chExt cx="6889506" cy="115938"/>
          </a:xfrm>
        </p:grpSpPr>
        <p:pic>
          <p:nvPicPr>
            <p:cNvPr id="98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2232" y="6149886"/>
              <a:ext cx="6889506" cy="115938"/>
            </a:xfrm>
            <a:prstGeom prst="rect">
              <a:avLst/>
            </a:prstGeom>
          </p:spPr>
        </p:pic>
      </p:grpSp>
      <p:grpSp>
        <p:nvGrpSpPr>
          <p:cNvPr id="99" name="그룹 1008"/>
          <p:cNvGrpSpPr/>
          <p:nvPr/>
        </p:nvGrpSpPr>
        <p:grpSpPr>
          <a:xfrm>
            <a:off x="741116" y="3074943"/>
            <a:ext cx="3444753" cy="57969"/>
            <a:chOff x="1482232" y="6149886"/>
            <a:chExt cx="6889506" cy="115938"/>
          </a:xfrm>
        </p:grpSpPr>
        <p:pic>
          <p:nvPicPr>
            <p:cNvPr id="100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2232" y="6149886"/>
              <a:ext cx="6889506" cy="115938"/>
            </a:xfrm>
            <a:prstGeom prst="rect">
              <a:avLst/>
            </a:prstGeom>
          </p:spPr>
        </p:pic>
      </p:grpSp>
      <p:pic>
        <p:nvPicPr>
          <p:cNvPr id="101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2496" y="3540796"/>
            <a:ext cx="1185647" cy="921882"/>
          </a:xfrm>
          <a:prstGeom prst="rect">
            <a:avLst/>
          </a:prstGeom>
        </p:spPr>
      </p:pic>
      <p:pic>
        <p:nvPicPr>
          <p:cNvPr id="102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28429" y="1603749"/>
            <a:ext cx="1248352" cy="342849"/>
          </a:xfrm>
          <a:prstGeom prst="rect">
            <a:avLst/>
          </a:prstGeom>
        </p:spPr>
      </p:pic>
      <p:grpSp>
        <p:nvGrpSpPr>
          <p:cNvPr id="103" name="그룹 1009"/>
          <p:cNvGrpSpPr/>
          <p:nvPr/>
        </p:nvGrpSpPr>
        <p:grpSpPr>
          <a:xfrm>
            <a:off x="4956989" y="1473921"/>
            <a:ext cx="3444753" cy="57969"/>
            <a:chOff x="9913978" y="2947841"/>
            <a:chExt cx="6889506" cy="115938"/>
          </a:xfrm>
        </p:grpSpPr>
        <p:pic>
          <p:nvPicPr>
            <p:cNvPr id="104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3978" y="2947841"/>
              <a:ext cx="6889506" cy="115938"/>
            </a:xfrm>
            <a:prstGeom prst="rect">
              <a:avLst/>
            </a:prstGeom>
          </p:spPr>
        </p:pic>
      </p:grpSp>
      <p:grpSp>
        <p:nvGrpSpPr>
          <p:cNvPr id="105" name="그룹 1010"/>
          <p:cNvGrpSpPr/>
          <p:nvPr/>
        </p:nvGrpSpPr>
        <p:grpSpPr>
          <a:xfrm>
            <a:off x="4956989" y="1473921"/>
            <a:ext cx="3444753" cy="57969"/>
            <a:chOff x="9913978" y="2947841"/>
            <a:chExt cx="6889506" cy="115938"/>
          </a:xfrm>
        </p:grpSpPr>
        <p:pic>
          <p:nvPicPr>
            <p:cNvPr id="106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13978" y="2947841"/>
              <a:ext cx="6889506" cy="115938"/>
            </a:xfrm>
            <a:prstGeom prst="rect">
              <a:avLst/>
            </a:prstGeom>
          </p:spPr>
        </p:pic>
      </p:grpSp>
      <p:pic>
        <p:nvPicPr>
          <p:cNvPr id="10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88382" y="1939772"/>
            <a:ext cx="1533983" cy="921883"/>
          </a:xfrm>
          <a:prstGeom prst="rect">
            <a:avLst/>
          </a:prstGeom>
        </p:spPr>
      </p:pic>
      <p:pic>
        <p:nvPicPr>
          <p:cNvPr id="10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28430" y="3204768"/>
            <a:ext cx="1128733" cy="342849"/>
          </a:xfrm>
          <a:prstGeom prst="rect">
            <a:avLst/>
          </a:prstGeom>
        </p:spPr>
      </p:pic>
      <p:grpSp>
        <p:nvGrpSpPr>
          <p:cNvPr id="109" name="그룹 1011"/>
          <p:cNvGrpSpPr/>
          <p:nvPr/>
        </p:nvGrpSpPr>
        <p:grpSpPr>
          <a:xfrm>
            <a:off x="4956989" y="3074943"/>
            <a:ext cx="3444753" cy="57969"/>
            <a:chOff x="9913978" y="6149886"/>
            <a:chExt cx="6889506" cy="115938"/>
          </a:xfrm>
        </p:grpSpPr>
        <p:pic>
          <p:nvPicPr>
            <p:cNvPr id="11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13978" y="6149886"/>
              <a:ext cx="6889506" cy="115938"/>
            </a:xfrm>
            <a:prstGeom prst="rect">
              <a:avLst/>
            </a:prstGeom>
          </p:spPr>
        </p:pic>
      </p:grpSp>
      <p:pic>
        <p:nvPicPr>
          <p:cNvPr id="111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88382" y="3540796"/>
            <a:ext cx="947634" cy="632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6FF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7460" y="-84919"/>
            <a:ext cx="9488329" cy="569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1429" y="380952"/>
            <a:ext cx="4190476" cy="5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1429" y="380952"/>
            <a:ext cx="4190476" cy="4380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1097" y="776035"/>
            <a:ext cx="1859917" cy="146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08286" y="3008753"/>
            <a:ext cx="1095918" cy="672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71429" y="2509452"/>
            <a:ext cx="4190476" cy="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5"/>
          <p:cNvPicPr preferRelativeResize="0"/>
          <p:nvPr/>
        </p:nvPicPr>
        <p:blipFill rotWithShape="1">
          <a:blip r:embed="rId4">
            <a:alphaModFix/>
          </a:blip>
          <a:srcRect l="56090"/>
          <a:stretch/>
        </p:blipFill>
        <p:spPr>
          <a:xfrm>
            <a:off x="3523135" y="101111"/>
            <a:ext cx="2096586" cy="708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7700" y="1112700"/>
            <a:ext cx="7971800" cy="37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6"/>
          <p:cNvPicPr preferRelativeResize="0"/>
          <p:nvPr/>
        </p:nvPicPr>
        <p:blipFill rotWithShape="1">
          <a:blip r:embed="rId4">
            <a:alphaModFix/>
          </a:blip>
          <a:srcRect l="55864"/>
          <a:stretch/>
        </p:blipFill>
        <p:spPr>
          <a:xfrm>
            <a:off x="3467140" y="92274"/>
            <a:ext cx="2168666" cy="72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6" descr="https://cdn.discordapp.com/attachments/828892958693523459/834672090216529960/Daco_5526650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09900" y="1352550"/>
            <a:ext cx="3083146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6FF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1429" y="380952"/>
            <a:ext cx="4190476" cy="5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1429" y="380952"/>
            <a:ext cx="4190476" cy="4380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1097" y="776035"/>
            <a:ext cx="2756200" cy="146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71429" y="2509452"/>
            <a:ext cx="4190476" cy="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47327" y="2903013"/>
            <a:ext cx="2331297" cy="11151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6749" y="3501165"/>
            <a:ext cx="4469349" cy="1188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3948" y="1413126"/>
            <a:ext cx="3874952" cy="2179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Object 4"/>
          <p:cNvPicPr>
            <a:picLocks noChangeAspect="1"/>
          </p:cNvPicPr>
          <p:nvPr/>
        </p:nvPicPr>
        <p:blipFill rotWithShape="1">
          <a:blip r:embed="rId6" cstate="print"/>
          <a:srcRect l="50330" t="681" r="1866" b="-681"/>
          <a:stretch/>
        </p:blipFill>
        <p:spPr>
          <a:xfrm>
            <a:off x="3246350" y="72120"/>
            <a:ext cx="2650150" cy="7662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196" y="0"/>
            <a:ext cx="9149196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 rotWithShape="1">
          <a:blip r:embed="rId4">
            <a:alphaModFix/>
          </a:blip>
          <a:srcRect l="25797"/>
          <a:stretch/>
        </p:blipFill>
        <p:spPr>
          <a:xfrm>
            <a:off x="2243324" y="83804"/>
            <a:ext cx="4652155" cy="769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29"/>
          <p:cNvGrpSpPr/>
          <p:nvPr/>
        </p:nvGrpSpPr>
        <p:grpSpPr>
          <a:xfrm>
            <a:off x="1150307" y="1008717"/>
            <a:ext cx="6838754" cy="4083487"/>
            <a:chOff x="2300614" y="2017433"/>
            <a:chExt cx="13677509" cy="8166975"/>
          </a:xfrm>
        </p:grpSpPr>
        <p:pic>
          <p:nvPicPr>
            <p:cNvPr id="187" name="Google Shape;187;p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00614" y="2017433"/>
              <a:ext cx="8279321" cy="816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889862" y="2396660"/>
              <a:ext cx="5088261" cy="2022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889862" y="4419243"/>
              <a:ext cx="5088261" cy="20925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889862" y="6821718"/>
              <a:ext cx="5088261" cy="20035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 rotWithShape="1">
          <a:blip r:embed="rId4">
            <a:alphaModFix/>
          </a:blip>
          <a:srcRect l="66460" r="4154"/>
          <a:stretch/>
        </p:blipFill>
        <p:spPr>
          <a:xfrm>
            <a:off x="3711892" y="64401"/>
            <a:ext cx="1719072" cy="78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0229" y="1535964"/>
            <a:ext cx="6062399" cy="2682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6FF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7460" y="-84919"/>
            <a:ext cx="9488329" cy="569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1429" y="380952"/>
            <a:ext cx="4190476" cy="5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1429" y="380952"/>
            <a:ext cx="4190476" cy="4380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1097" y="776035"/>
            <a:ext cx="1963533" cy="146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71429" y="2509452"/>
            <a:ext cx="4190476" cy="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51102" y="2865075"/>
            <a:ext cx="1571375" cy="12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 rotWithShape="1">
          <a:blip r:embed="rId4">
            <a:alphaModFix/>
          </a:blip>
          <a:srcRect l="43976"/>
          <a:stretch/>
        </p:blipFill>
        <p:spPr>
          <a:xfrm>
            <a:off x="3045732" y="78534"/>
            <a:ext cx="2936510" cy="753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1423" y="1632284"/>
            <a:ext cx="1833334" cy="2470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1423" y="1632284"/>
            <a:ext cx="1833334" cy="6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4762" y="1632284"/>
            <a:ext cx="1833334" cy="2470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54762" y="1632284"/>
            <a:ext cx="1833334" cy="6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08730" y="1632284"/>
            <a:ext cx="1833334" cy="6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27795" y="1864985"/>
            <a:ext cx="1367796" cy="34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93113" y="2493413"/>
            <a:ext cx="1704592" cy="665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8730" y="1632284"/>
            <a:ext cx="1833334" cy="2470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08730" y="1632284"/>
            <a:ext cx="1833334" cy="6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36392" y="2520672"/>
            <a:ext cx="1752450" cy="125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47918" y="2383540"/>
            <a:ext cx="1476077" cy="145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74530" y="2533196"/>
            <a:ext cx="1701734" cy="1220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92000" y="1863624"/>
            <a:ext cx="1367800" cy="34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75950" y="1868038"/>
            <a:ext cx="1476075" cy="3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527788" y="1861625"/>
            <a:ext cx="1471124" cy="3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7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 descr="https://lh6.googleusercontent.com/SMbgMhhXA2BYahVQQzIKeY2Axy4_0CfdAVGzExoIYbpKK5D7dhnP32G-7zTRxtwArPDAopigABiGcXBT3opdSZ2t2gx86N82SNLw9b2mkWhHydgwQH2LUYG0qCMlFdyU0gP8GdZD5z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" y="1162050"/>
            <a:ext cx="4343400" cy="3668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4425" y="1370275"/>
            <a:ext cx="3375420" cy="9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4425" y="2592825"/>
            <a:ext cx="3375424" cy="88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4425" y="3787624"/>
            <a:ext cx="3375424" cy="927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70877" y="-14649"/>
            <a:ext cx="2001100" cy="6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59939" y="494907"/>
            <a:ext cx="1319197" cy="379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1112</Words>
  <Application>Microsoft Office PowerPoint</Application>
  <PresentationFormat>화면 슬라이드 쇼(16:9)</PresentationFormat>
  <Paragraphs>107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Malgun Gothic</vt:lpstr>
      <vt:lpstr>Arial</vt:lpstr>
      <vt:lpstr>Calibri</vt:lpstr>
      <vt:lpstr>Georgia</vt:lpstr>
      <vt:lpstr>Simple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9</cp:revision>
  <dcterms:modified xsi:type="dcterms:W3CDTF">2021-04-22T14:21:30Z</dcterms:modified>
</cp:coreProperties>
</file>